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514" r:id="rId1"/>
  </p:sldMasterIdLst>
  <p:notesMasterIdLst>
    <p:notesMasterId r:id="rId19"/>
  </p:notesMasterIdLst>
  <p:handoutMasterIdLst>
    <p:handoutMasterId r:id="rId20"/>
  </p:handoutMasterIdLst>
  <p:sldIdLst>
    <p:sldId id="259" r:id="rId2"/>
    <p:sldId id="260" r:id="rId3"/>
    <p:sldId id="270" r:id="rId4"/>
    <p:sldId id="271" r:id="rId5"/>
    <p:sldId id="273" r:id="rId6"/>
    <p:sldId id="275" r:id="rId7"/>
    <p:sldId id="278" r:id="rId8"/>
    <p:sldId id="279" r:id="rId9"/>
    <p:sldId id="277" r:id="rId10"/>
    <p:sldId id="280" r:id="rId11"/>
    <p:sldId id="276" r:id="rId12"/>
    <p:sldId id="282" r:id="rId13"/>
    <p:sldId id="284" r:id="rId14"/>
    <p:sldId id="285" r:id="rId15"/>
    <p:sldId id="286" r:id="rId16"/>
    <p:sldId id="287" r:id="rId17"/>
    <p:sldId id="283" r:id="rId18"/>
  </p:sldIdLst>
  <p:sldSz cx="9144000" cy="6858000" type="screen4x3"/>
  <p:notesSz cx="6858000" cy="9144000"/>
  <p:defaultTextStyle>
    <a:defPPr>
      <a:defRPr lang="zh-CN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1114" autoAdjust="0"/>
  </p:normalViewPr>
  <p:slideViewPr>
    <p:cSldViewPr snapToGrid="0" snapToObjects="1">
      <p:cViewPr varScale="1">
        <p:scale>
          <a:sx n="118" d="100"/>
          <a:sy n="118" d="100"/>
        </p:scale>
        <p:origin x="-2200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handoutMaster" Target="handoutMasters/handoutMaster1.xml"/><Relationship Id="rId21" Type="http://schemas.openxmlformats.org/officeDocument/2006/relationships/printerSettings" Target="printerSettings/printerSettings1.bin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5FD8EF-A8EE-8746-8A0D-591C951A69B4}" type="datetimeFigureOut">
              <a:rPr kumimoji="1" lang="zh-CN" altLang="en-US" smtClean="0"/>
              <a:t>5/24/16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013822-E7D2-9D43-AF7A-B16EB501C83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2151991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0DBFB6-9E79-6344-8209-66CC9BD4E9B3}" type="datetimeFigureOut">
              <a:rPr kumimoji="1" lang="zh-CN" altLang="en-US" smtClean="0"/>
              <a:t>5/24/16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B815B9-4E3D-804B-9FCD-0EFAA6FD122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525859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B815B9-4E3D-804B-9FCD-0EFAA6FD1221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615832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实验</a:t>
            </a:r>
            <a:r>
              <a:rPr kumimoji="1" lang="en-US" altLang="zh-CN" dirty="0" err="1" smtClean="0"/>
              <a:t>pptpVerify</a:t>
            </a:r>
            <a:r>
              <a:rPr kumimoji="1" lang="zh-CN" altLang="en-US" dirty="0" smtClean="0"/>
              <a:t>:</a:t>
            </a:r>
            <a:r>
              <a:rPr kumimoji="1" lang="en-US" altLang="zh-CN" dirty="0" smtClean="0"/>
              <a:t>	PPTP</a:t>
            </a:r>
            <a:r>
              <a:rPr kumimoji="1" lang="zh-CN" altLang="en-US" dirty="0" smtClean="0"/>
              <a:t>协议验证：</a:t>
            </a:r>
            <a:r>
              <a:rPr kumimoji="1" lang="en-US" altLang="zh-CN" dirty="0" smtClean="0"/>
              <a:t>RFC</a:t>
            </a:r>
            <a:r>
              <a:rPr kumimoji="1" lang="zh-CN" altLang="en-US" dirty="0" smtClean="0"/>
              <a:t>、</a:t>
            </a:r>
            <a:r>
              <a:rPr kumimoji="1" lang="en-US" altLang="zh-CN" dirty="0" err="1" smtClean="0"/>
              <a:t>Wireshark</a:t>
            </a:r>
            <a:r>
              <a:rPr kumimoji="1" lang="zh-CN" altLang="en-US" dirty="0" smtClean="0"/>
              <a:t>、</a:t>
            </a:r>
            <a:r>
              <a:rPr kumimoji="1" lang="en-US" altLang="zh-CN" dirty="0" smtClean="0"/>
              <a:t>pptpd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 smtClean="0"/>
              <a:t>实验</a:t>
            </a:r>
            <a:r>
              <a:rPr kumimoji="1" lang="en-US" altLang="zh-CN" dirty="0" err="1" smtClean="0"/>
              <a:t>tcpRelay</a:t>
            </a:r>
            <a:r>
              <a:rPr kumimoji="1" lang="zh-CN" altLang="zh-CN" dirty="0" smtClean="0"/>
              <a:t>:</a:t>
            </a:r>
            <a:r>
              <a:rPr kumimoji="1" lang="en-US" altLang="zh-CN" dirty="0" smtClean="0"/>
              <a:t>	TCP</a:t>
            </a:r>
            <a:r>
              <a:rPr kumimoji="1" lang="zh-CN" altLang="en-US" dirty="0" smtClean="0"/>
              <a:t>连接中继：状态缓存</a:t>
            </a:r>
            <a:endParaRPr kumimoji="1" lang="en-US" altLang="zh-CN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dirty="0" err="1" smtClean="0"/>
              <a:t>实验</a:t>
            </a:r>
            <a:r>
              <a:rPr kumimoji="1" lang="en-US" altLang="zh-CN" dirty="0" err="1" smtClean="0"/>
              <a:t>tcpTLV</a:t>
            </a:r>
            <a:r>
              <a:rPr kumimoji="1" lang="zh-CN" altLang="en-US" dirty="0" smtClean="0"/>
              <a:t>:</a:t>
            </a:r>
            <a:r>
              <a:rPr kumimoji="1" lang="en-US" altLang="zh-CN" dirty="0" smtClean="0"/>
              <a:t>		TCP</a:t>
            </a:r>
            <a:r>
              <a:rPr kumimoji="1" lang="zh-CN" altLang="en-US" dirty="0" smtClean="0"/>
              <a:t>消息接收：</a:t>
            </a:r>
            <a:r>
              <a:rPr kumimoji="1" lang="en-US" altLang="zh-CN" dirty="0" smtClean="0"/>
              <a:t>TLV</a:t>
            </a:r>
            <a:r>
              <a:rPr kumimoji="1" lang="zh-CN" altLang="en-US" dirty="0" smtClean="0"/>
              <a:t>编码</a:t>
            </a:r>
            <a:endParaRPr kumimoji="1" lang="en-US" altLang="zh-CN" dirty="0" smtClean="0"/>
          </a:p>
          <a:p>
            <a:r>
              <a:rPr kumimoji="1" lang="zh-CN" altLang="en-US" dirty="0" smtClean="0"/>
              <a:t>实验</a:t>
            </a:r>
            <a:r>
              <a:rPr kumimoji="1" lang="en-US" altLang="zh-CN" dirty="0" err="1" smtClean="0"/>
              <a:t>greMasq</a:t>
            </a:r>
            <a:r>
              <a:rPr kumimoji="1" lang="zh-CN" altLang="en-US" dirty="0" smtClean="0"/>
              <a:t>:</a:t>
            </a:r>
            <a:r>
              <a:rPr kumimoji="1" lang="en-US" altLang="zh-CN" dirty="0" smtClean="0"/>
              <a:t>	GRE</a:t>
            </a:r>
            <a:r>
              <a:rPr kumimoji="1" lang="zh-CN" altLang="en-US" dirty="0" smtClean="0"/>
              <a:t>报文伪装：</a:t>
            </a:r>
            <a:r>
              <a:rPr kumimoji="1" lang="en-US" altLang="zh-CN" dirty="0" err="1" smtClean="0"/>
              <a:t>pcap</a:t>
            </a:r>
            <a:r>
              <a:rPr kumimoji="1" lang="zh-CN" altLang="zh-CN" dirty="0" smtClean="0"/>
              <a:t>、</a:t>
            </a:r>
            <a:r>
              <a:rPr kumimoji="1" lang="en-US" altLang="zh-CN" dirty="0" smtClean="0"/>
              <a:t>TCP</a:t>
            </a:r>
            <a:r>
              <a:rPr kumimoji="1" lang="zh-CN" altLang="en-US" dirty="0" smtClean="0"/>
              <a:t>、</a:t>
            </a:r>
            <a:r>
              <a:rPr kumimoji="1" lang="en-US" altLang="zh-CN" dirty="0" smtClean="0"/>
              <a:t>UDP</a:t>
            </a:r>
            <a:r>
              <a:rPr kumimoji="1" lang="zh-CN" altLang="en-US" dirty="0" smtClean="0"/>
              <a:t>、</a:t>
            </a:r>
            <a:r>
              <a:rPr kumimoji="1" lang="en-US" altLang="zh-CN" dirty="0" smtClean="0"/>
              <a:t>ICMP</a:t>
            </a:r>
            <a:r>
              <a:rPr kumimoji="1" lang="zh-CN" altLang="en-US" dirty="0" smtClean="0"/>
              <a:t>、</a:t>
            </a:r>
            <a:r>
              <a:rPr kumimoji="1" lang="en-US" altLang="zh-CN" dirty="0" err="1" smtClean="0"/>
              <a:t>RawSocketLimit</a:t>
            </a:r>
            <a:endParaRPr kumimoji="1" lang="en-US" altLang="zh-CN" dirty="0" smtClean="0"/>
          </a:p>
          <a:p>
            <a:r>
              <a:rPr kumimoji="1" lang="zh-CN" altLang="en-US" dirty="0" smtClean="0"/>
              <a:t>实验</a:t>
            </a:r>
            <a:r>
              <a:rPr kumimoji="1" lang="en-US" altLang="zh-CN" dirty="0" err="1" smtClean="0"/>
              <a:t>pptpdVerify</a:t>
            </a:r>
            <a:r>
              <a:rPr kumimoji="1" lang="en-US" altLang="zh-CN" dirty="0" smtClean="0"/>
              <a:t>:	pptpd</a:t>
            </a:r>
            <a:r>
              <a:rPr kumimoji="1" lang="zh-CN" altLang="en-US" dirty="0" smtClean="0"/>
              <a:t>的修改验证：</a:t>
            </a:r>
            <a:r>
              <a:rPr kumimoji="1" lang="en-US" altLang="zh-CN" dirty="0" err="1" smtClean="0"/>
              <a:t>grep</a:t>
            </a:r>
            <a:r>
              <a:rPr kumimoji="1" lang="zh-CN" altLang="en-US" dirty="0" smtClean="0"/>
              <a:t>、</a:t>
            </a:r>
            <a:r>
              <a:rPr kumimoji="1" lang="en-US" altLang="zh-CN" dirty="0" err="1" smtClean="0"/>
              <a:t>RawSocket</a:t>
            </a:r>
            <a:endParaRPr kumimoji="1" lang="en-US" altLang="zh-CN" dirty="0" smtClean="0"/>
          </a:p>
          <a:p>
            <a:r>
              <a:rPr kumimoji="1" lang="zh-CN" altLang="en-US" dirty="0" smtClean="0"/>
              <a:t>实验</a:t>
            </a:r>
            <a:r>
              <a:rPr kumimoji="1" lang="en-US" altLang="zh-CN" dirty="0" err="1" smtClean="0"/>
              <a:t>pptpdMod</a:t>
            </a:r>
            <a:r>
              <a:rPr kumimoji="1" lang="zh-CN" altLang="en-US" dirty="0" smtClean="0"/>
              <a:t>:</a:t>
            </a:r>
            <a:r>
              <a:rPr kumimoji="1" lang="en-US" altLang="zh-CN" dirty="0" smtClean="0"/>
              <a:t>	pptpd</a:t>
            </a:r>
            <a:r>
              <a:rPr kumimoji="1" lang="zh-CN" altLang="en-US" dirty="0" smtClean="0"/>
              <a:t>的修改：</a:t>
            </a:r>
            <a:r>
              <a:rPr kumimoji="1" lang="en-US" altLang="zh-CN" dirty="0" smtClean="0"/>
              <a:t>pptpd-</a:t>
            </a:r>
            <a:r>
              <a:rPr kumimoji="1" lang="en-US" altLang="zh-CN" dirty="0" err="1" smtClean="0"/>
              <a:t>rp</a:t>
            </a:r>
            <a:endParaRPr kumimoji="1" lang="en-US" altLang="zh-CN" dirty="0" smtClean="0"/>
          </a:p>
          <a:p>
            <a:r>
              <a:rPr kumimoji="1" lang="zh-CN" altLang="en-US" dirty="0" smtClean="0"/>
              <a:t>实验</a:t>
            </a:r>
            <a:r>
              <a:rPr kumimoji="1" lang="en-US" altLang="zh-CN" dirty="0" err="1" smtClean="0"/>
              <a:t>rpTest</a:t>
            </a:r>
            <a:r>
              <a:rPr kumimoji="1" lang="zh-CN" altLang="en-US" dirty="0" smtClean="0"/>
              <a:t>:</a:t>
            </a:r>
            <a:r>
              <a:rPr kumimoji="1" lang="en-US" altLang="zh-CN" dirty="0" smtClean="0"/>
              <a:t>		</a:t>
            </a:r>
            <a:r>
              <a:rPr kumimoji="1" lang="zh-CN" altLang="en-US" dirty="0" smtClean="0"/>
              <a:t>程序联调测试：</a:t>
            </a:r>
            <a:r>
              <a:rPr kumimoji="1" lang="en-US" altLang="zh-CN" dirty="0" smtClean="0"/>
              <a:t>LRP</a:t>
            </a:r>
            <a:r>
              <a:rPr kumimoji="1" lang="zh-CN" altLang="en-US" dirty="0" smtClean="0"/>
              <a:t>，</a:t>
            </a:r>
            <a:r>
              <a:rPr kumimoji="1" lang="en-US" altLang="zh-CN" dirty="0" err="1" smtClean="0"/>
              <a:t>pptpdrp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B815B9-4E3D-804B-9FCD-0EFAA6FD1221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748649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B815B9-4E3D-804B-9FCD-0EFAA6FD1221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79049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B815B9-4E3D-804B-9FCD-0EFAA6FD1221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499667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CN" altLang="en-US" smtClean="0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8AF03-7270-45C2-A683-C5E353EF01A5}" type="datetime4">
              <a:rPr lang="en-US" smtClean="0"/>
              <a:pPr/>
              <a:t>2016年5月24日</a:t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89618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309181-8944-304C-A51A-59C201471D2A}" type="datetimeFigureOut">
              <a:rPr kumimoji="1" lang="zh-CN" altLang="en-US" smtClean="0"/>
              <a:t>5/24/16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8E42F8-6AC9-0D4C-99E8-22152DA4B30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892547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309181-8944-304C-A51A-59C201471D2A}" type="datetimeFigureOut">
              <a:rPr kumimoji="1" lang="zh-CN" altLang="en-US" smtClean="0"/>
              <a:t>5/24/16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8E42F8-6AC9-0D4C-99E8-22152DA4B30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348077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309181-8944-304C-A51A-59C201471D2A}" type="datetimeFigureOut">
              <a:rPr kumimoji="1" lang="zh-CN" altLang="en-US" smtClean="0"/>
              <a:t>5/24/16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8E42F8-6AC9-0D4C-99E8-22152DA4B30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283328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7EAE1-CAAC-4AEF-919E-158692B1E55E}" type="datetime4">
              <a:rPr lang="en-US" smtClean="0"/>
              <a:pPr/>
              <a:t>2016年5月24日</a:t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76889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单击此处编辑母版标题样式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309181-8944-304C-A51A-59C201471D2A}" type="datetimeFigureOut">
              <a:rPr kumimoji="1" lang="zh-CN" altLang="en-US" smtClean="0"/>
              <a:t>5/24/16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8E42F8-6AC9-0D4C-99E8-22152DA4B30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073160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309181-8944-304C-A51A-59C201471D2A}" type="datetimeFigureOut">
              <a:rPr kumimoji="1" lang="zh-CN" altLang="en-US" smtClean="0"/>
              <a:t>5/24/16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8E42F8-6AC9-0D4C-99E8-22152DA4B30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305913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309181-8944-304C-A51A-59C201471D2A}" type="datetimeFigureOut">
              <a:rPr kumimoji="1" lang="zh-CN" altLang="en-US" smtClean="0"/>
              <a:t>5/24/16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8E42F8-6AC9-0D4C-99E8-22152DA4B30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934993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309181-8944-304C-A51A-59C201471D2A}" type="datetimeFigureOut">
              <a:rPr kumimoji="1" lang="zh-CN" altLang="en-US" smtClean="0"/>
              <a:t>5/24/16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8E42F8-6AC9-0D4C-99E8-22152DA4B30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737717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309181-8944-304C-A51A-59C201471D2A}" type="datetimeFigureOut">
              <a:rPr kumimoji="1" lang="zh-CN" altLang="en-US" smtClean="0"/>
              <a:t>5/24/16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AE4E6-4D12-4A48-9B6B-6FA0B79BEE9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45862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309181-8944-304C-A51A-59C201471D2A}" type="datetimeFigureOut">
              <a:rPr kumimoji="1" lang="zh-CN" altLang="en-US" smtClean="0"/>
              <a:t>5/24/16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8E42F8-6AC9-0D4C-99E8-22152DA4B30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013021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dirty="0" smtClean="0"/>
              <a:t>单击此处编辑母版标题样式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309181-8944-304C-A51A-59C201471D2A}" type="datetimeFigureOut">
              <a:rPr kumimoji="1" lang="zh-CN" altLang="en-US" smtClean="0"/>
              <a:t>5/24/16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8E42F8-6AC9-0D4C-99E8-22152DA4B30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584217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15" r:id="rId1"/>
    <p:sldLayoutId id="2147484516" r:id="rId2"/>
    <p:sldLayoutId id="2147484517" r:id="rId3"/>
    <p:sldLayoutId id="2147484518" r:id="rId4"/>
    <p:sldLayoutId id="2147484519" r:id="rId5"/>
    <p:sldLayoutId id="2147484520" r:id="rId6"/>
    <p:sldLayoutId id="2147484521" r:id="rId7"/>
    <p:sldLayoutId id="2147484522" r:id="rId8"/>
    <p:sldLayoutId id="2147484523" r:id="rId9"/>
    <p:sldLayoutId id="2147484524" r:id="rId10"/>
    <p:sldLayoutId id="2147484525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 smtClean="0"/>
              <a:t>网络工程</a:t>
            </a:r>
            <a:r>
              <a:rPr kumimoji="1" lang="zh-CN" altLang="zh-CN" dirty="0"/>
              <a:t> </a:t>
            </a:r>
            <a:r>
              <a:rPr kumimoji="1" lang="en-US" altLang="zh-CN" dirty="0" smtClean="0"/>
              <a:t>Route Proxy </a:t>
            </a:r>
            <a:r>
              <a:rPr kumimoji="1" lang="zh-CN" altLang="en-US" dirty="0" smtClean="0"/>
              <a:t>项目要求</a:t>
            </a:r>
            <a:endParaRPr kumimoji="1"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110480" y="1600199"/>
            <a:ext cx="3830320" cy="5017757"/>
          </a:xfrm>
        </p:spPr>
        <p:txBody>
          <a:bodyPr>
            <a:normAutofit fontScale="77500" lnSpcReduction="20000"/>
          </a:bodyPr>
          <a:lstStyle/>
          <a:p>
            <a:r>
              <a:rPr kumimoji="1" lang="zh-CN" altLang="en-US" sz="2400" dirty="0" smtClean="0"/>
              <a:t>应用场景</a:t>
            </a:r>
            <a:endParaRPr kumimoji="1" lang="en-US" altLang="zh-CN" sz="2400" dirty="0" smtClean="0"/>
          </a:p>
          <a:p>
            <a:pPr lvl="1"/>
            <a:r>
              <a:rPr kumimoji="1" lang="zh-CN" altLang="en-US" sz="2000" dirty="0" smtClean="0"/>
              <a:t>下游节点接入</a:t>
            </a:r>
            <a:r>
              <a:rPr kumimoji="1" lang="en-US" altLang="zh-CN" sz="2000" dirty="0" smtClean="0"/>
              <a:t>LRP</a:t>
            </a:r>
            <a:r>
              <a:rPr kumimoji="1" lang="zh-CN" altLang="en-US" sz="2000" dirty="0" smtClean="0"/>
              <a:t>的</a:t>
            </a:r>
            <a:r>
              <a:rPr kumimoji="1" lang="en-US" altLang="zh-CN" sz="2000" dirty="0" smtClean="0"/>
              <a:t>PPTP</a:t>
            </a:r>
            <a:r>
              <a:rPr kumimoji="1" lang="zh-CN" altLang="en-US" sz="2000" dirty="0" smtClean="0"/>
              <a:t>访问点</a:t>
            </a:r>
            <a:r>
              <a:rPr kumimoji="1" lang="en-US" altLang="zh-CN" sz="2000" dirty="0" smtClean="0"/>
              <a:t>,</a:t>
            </a:r>
            <a:r>
              <a:rPr kumimoji="1" lang="zh-CN" altLang="en-US" sz="2000" dirty="0" smtClean="0"/>
              <a:t>通过</a:t>
            </a:r>
            <a:r>
              <a:rPr kumimoji="1" lang="en-US" altLang="zh-CN" sz="2000" dirty="0" smtClean="0"/>
              <a:t>RRP</a:t>
            </a:r>
            <a:r>
              <a:rPr kumimoji="1" lang="zh-CN" altLang="en-US" sz="2000" dirty="0" smtClean="0"/>
              <a:t>访问服务节点</a:t>
            </a:r>
            <a:endParaRPr kumimoji="1" lang="en-US" altLang="zh-CN" sz="2000" dirty="0"/>
          </a:p>
          <a:p>
            <a:pPr lvl="1"/>
            <a:r>
              <a:rPr kumimoji="1" lang="en-US" altLang="zh-CN" sz="2000" dirty="0" smtClean="0"/>
              <a:t>LRP</a:t>
            </a:r>
            <a:r>
              <a:rPr kumimoji="1" lang="zh-CN" altLang="en-US" sz="2000" dirty="0" smtClean="0"/>
              <a:t>与</a:t>
            </a:r>
            <a:r>
              <a:rPr kumimoji="1" lang="en-US" altLang="zh-CN" sz="2000" dirty="0" smtClean="0"/>
              <a:t>RRP</a:t>
            </a:r>
            <a:r>
              <a:rPr kumimoji="1" lang="zh-CN" altLang="en-US" sz="2000" dirty="0" smtClean="0"/>
              <a:t>之间是普通的</a:t>
            </a:r>
            <a:r>
              <a:rPr kumimoji="1" lang="en-US" altLang="zh-CN" sz="2000" dirty="0" smtClean="0"/>
              <a:t>TCP</a:t>
            </a:r>
            <a:r>
              <a:rPr kumimoji="1" lang="zh-CN" altLang="en-US" sz="2000" dirty="0" smtClean="0"/>
              <a:t>流量</a:t>
            </a:r>
            <a:endParaRPr kumimoji="1" lang="en-US" altLang="zh-CN" sz="2000" dirty="0"/>
          </a:p>
          <a:p>
            <a:pPr lvl="1"/>
            <a:r>
              <a:rPr kumimoji="1" lang="zh-CN" altLang="en-US" sz="2000" dirty="0" smtClean="0"/>
              <a:t>下游节点</a:t>
            </a:r>
            <a:r>
              <a:rPr kumimoji="1" lang="en-US" altLang="zh-CN" sz="2000" dirty="0" smtClean="0"/>
              <a:t>:</a:t>
            </a:r>
            <a:r>
              <a:rPr kumimoji="1" lang="zh-CN" altLang="en-US" sz="2000" dirty="0" smtClean="0"/>
              <a:t> 电脑或其他智能终端</a:t>
            </a:r>
            <a:endParaRPr kumimoji="1" lang="en-US" altLang="zh-CN" sz="2000" dirty="0" smtClean="0"/>
          </a:p>
          <a:p>
            <a:pPr lvl="1"/>
            <a:r>
              <a:rPr kumimoji="1" lang="zh-CN" altLang="en-US" sz="2000" dirty="0" smtClean="0"/>
              <a:t>服务节点</a:t>
            </a:r>
            <a:r>
              <a:rPr kumimoji="1" lang="en-US" altLang="zh-CN" sz="2000" dirty="0" smtClean="0"/>
              <a:t>:</a:t>
            </a:r>
            <a:r>
              <a:rPr kumimoji="1" lang="zh-CN" altLang="en-US" sz="2000" dirty="0" smtClean="0"/>
              <a:t> 即任意网站或其他</a:t>
            </a:r>
            <a:endParaRPr kumimoji="1" lang="en-US" altLang="zh-CN" sz="2400" dirty="0" smtClean="0"/>
          </a:p>
          <a:p>
            <a:r>
              <a:rPr kumimoji="1" lang="en-US" altLang="zh-CN" sz="2400" dirty="0" smtClean="0"/>
              <a:t>NAT</a:t>
            </a:r>
          </a:p>
          <a:p>
            <a:pPr lvl="1"/>
            <a:r>
              <a:rPr kumimoji="1" lang="zh-CN" altLang="en-US" sz="2000" dirty="0" smtClean="0"/>
              <a:t>网络地址转换器</a:t>
            </a:r>
            <a:r>
              <a:rPr kumimoji="1" lang="en-US" altLang="zh-CN" sz="2000" dirty="0" smtClean="0"/>
              <a:t>,</a:t>
            </a:r>
            <a:r>
              <a:rPr kumimoji="1" lang="zh-CN" altLang="en-US" sz="2000" dirty="0" smtClean="0"/>
              <a:t>即常见的路由器</a:t>
            </a:r>
            <a:endParaRPr kumimoji="1" lang="en-US" altLang="zh-CN" sz="2000" dirty="0" smtClean="0"/>
          </a:p>
          <a:p>
            <a:pPr lvl="1"/>
            <a:r>
              <a:rPr kumimoji="1" lang="en-US" altLang="zh-CN" sz="2000" dirty="0" smtClean="0"/>
              <a:t>NAT</a:t>
            </a:r>
            <a:r>
              <a:rPr kumimoji="1" lang="zh-CN" altLang="en-US" sz="2000" dirty="0" smtClean="0"/>
              <a:t>无法感知</a:t>
            </a:r>
            <a:r>
              <a:rPr kumimoji="1" lang="en-US" altLang="zh-CN" sz="2000" dirty="0" smtClean="0"/>
              <a:t>PPTP</a:t>
            </a:r>
            <a:r>
              <a:rPr kumimoji="1" lang="zh-CN" altLang="en-US" sz="2000" dirty="0" smtClean="0"/>
              <a:t>的存在</a:t>
            </a:r>
            <a:endParaRPr kumimoji="1" lang="en-US" altLang="zh-CN" sz="2000" dirty="0" smtClean="0"/>
          </a:p>
          <a:p>
            <a:r>
              <a:rPr kumimoji="1" lang="en-US" altLang="zh-CN" sz="2400" dirty="0" smtClean="0"/>
              <a:t>LRP: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Local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Route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Proxy</a:t>
            </a:r>
          </a:p>
          <a:p>
            <a:pPr lvl="1"/>
            <a:r>
              <a:rPr kumimoji="1" lang="zh-CN" altLang="en-US" sz="2000" dirty="0" smtClean="0"/>
              <a:t>支持下游节点的</a:t>
            </a:r>
            <a:r>
              <a:rPr kumimoji="1" lang="en-US" altLang="zh-CN" sz="2000" dirty="0" smtClean="0"/>
              <a:t>PPTP</a:t>
            </a:r>
            <a:r>
              <a:rPr kumimoji="1" lang="zh-CN" altLang="en-US" sz="2000" dirty="0" smtClean="0"/>
              <a:t>接入</a:t>
            </a:r>
            <a:endParaRPr kumimoji="1" lang="en-US" altLang="zh-CN" sz="2000" dirty="0" smtClean="0"/>
          </a:p>
          <a:p>
            <a:pPr lvl="1"/>
            <a:r>
              <a:rPr kumimoji="1" lang="en-US" altLang="zh-CN" sz="2000" dirty="0" smtClean="0"/>
              <a:t>PPTP</a:t>
            </a:r>
            <a:r>
              <a:rPr kumimoji="1" lang="zh-CN" altLang="en-US" sz="2000" dirty="0" smtClean="0"/>
              <a:t>协议要求</a:t>
            </a:r>
            <a:endParaRPr kumimoji="1" lang="en-US" altLang="zh-CN" sz="2000" dirty="0" smtClean="0"/>
          </a:p>
          <a:p>
            <a:pPr lvl="2"/>
            <a:r>
              <a:rPr kumimoji="1" lang="zh-CN" altLang="en-US" sz="1600" dirty="0" smtClean="0"/>
              <a:t>监听</a:t>
            </a:r>
            <a:r>
              <a:rPr kumimoji="1" lang="en-US" altLang="zh-CN" sz="1600" dirty="0" smtClean="0"/>
              <a:t>TCP</a:t>
            </a:r>
            <a:r>
              <a:rPr kumimoji="1" lang="zh-CN" altLang="en-US" sz="1600" dirty="0" smtClean="0"/>
              <a:t> </a:t>
            </a:r>
            <a:r>
              <a:rPr kumimoji="1" lang="en-US" altLang="zh-CN" sz="1600" dirty="0" smtClean="0"/>
              <a:t>1723</a:t>
            </a:r>
            <a:r>
              <a:rPr kumimoji="1" lang="zh-CN" altLang="en-US" sz="1600" dirty="0" smtClean="0"/>
              <a:t>端口</a:t>
            </a:r>
            <a:endParaRPr kumimoji="1" lang="en-US" altLang="zh-CN" sz="1600" dirty="0" smtClean="0"/>
          </a:p>
          <a:p>
            <a:pPr lvl="2"/>
            <a:r>
              <a:rPr kumimoji="1" lang="zh-CN" altLang="en-US" sz="1600" dirty="0" smtClean="0"/>
              <a:t>收发</a:t>
            </a:r>
            <a:r>
              <a:rPr kumimoji="1" lang="en-US" altLang="zh-CN" sz="1600" dirty="0" smtClean="0"/>
              <a:t>GRE</a:t>
            </a:r>
            <a:r>
              <a:rPr kumimoji="1" lang="zh-CN" altLang="en-US" sz="1600" dirty="0" smtClean="0"/>
              <a:t>报文</a:t>
            </a:r>
            <a:endParaRPr kumimoji="1" lang="en-US" altLang="zh-CN" sz="1600" dirty="0" smtClean="0"/>
          </a:p>
          <a:p>
            <a:r>
              <a:rPr kumimoji="1" lang="en-US" altLang="zh-CN" sz="2400" dirty="0" smtClean="0"/>
              <a:t>RRP: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Remote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Route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Proxy</a:t>
            </a:r>
          </a:p>
          <a:p>
            <a:pPr lvl="1"/>
            <a:r>
              <a:rPr kumimoji="1" lang="zh-CN" altLang="en-US" sz="2000" dirty="0" smtClean="0"/>
              <a:t>支持下游的</a:t>
            </a:r>
            <a:r>
              <a:rPr kumimoji="1" lang="en-US" altLang="zh-CN" sz="2000" dirty="0" smtClean="0"/>
              <a:t>LRP</a:t>
            </a:r>
            <a:r>
              <a:rPr kumimoji="1" lang="zh-CN" altLang="en-US" sz="2000" dirty="0" smtClean="0"/>
              <a:t>接入</a:t>
            </a:r>
            <a:endParaRPr kumimoji="1" lang="en-US" altLang="zh-CN" sz="2000" dirty="0" smtClean="0"/>
          </a:p>
          <a:p>
            <a:pPr lvl="2"/>
            <a:r>
              <a:rPr kumimoji="1" lang="zh-CN" altLang="en-US" sz="1600" dirty="0" smtClean="0"/>
              <a:t>监听</a:t>
            </a:r>
            <a:r>
              <a:rPr kumimoji="1" lang="en-US" altLang="zh-CN" sz="1600" dirty="0" smtClean="0"/>
              <a:t>TCP</a:t>
            </a:r>
            <a:r>
              <a:rPr kumimoji="1" lang="zh-CN" altLang="en-US" sz="1600" dirty="0" smtClean="0"/>
              <a:t>指定端口</a:t>
            </a:r>
            <a:endParaRPr kumimoji="1" lang="en-US" altLang="zh-CN" sz="1600" dirty="0" smtClean="0"/>
          </a:p>
          <a:p>
            <a:pPr lvl="1"/>
            <a:r>
              <a:rPr kumimoji="1" lang="zh-CN" altLang="en-US" sz="2000" dirty="0" smtClean="0"/>
              <a:t>支持上游</a:t>
            </a:r>
            <a:r>
              <a:rPr kumimoji="1" lang="en-US" altLang="zh-CN" sz="2000" dirty="0" smtClean="0"/>
              <a:t>PPTP</a:t>
            </a:r>
            <a:r>
              <a:rPr kumimoji="1" lang="zh-CN" altLang="en-US" sz="2000" dirty="0" smtClean="0"/>
              <a:t>服务器</a:t>
            </a:r>
            <a:endParaRPr kumimoji="1" lang="en-US" altLang="zh-CN" sz="2000" dirty="0"/>
          </a:p>
          <a:p>
            <a:pPr lvl="2"/>
            <a:r>
              <a:rPr kumimoji="1" lang="zh-CN" altLang="en-US" sz="1600" dirty="0" smtClean="0"/>
              <a:t>连接</a:t>
            </a:r>
            <a:r>
              <a:rPr kumimoji="1" lang="en-US" altLang="zh-CN" sz="1600" dirty="0" smtClean="0"/>
              <a:t>TCP</a:t>
            </a:r>
            <a:r>
              <a:rPr kumimoji="1" lang="zh-CN" altLang="en-US" sz="1600" dirty="0" smtClean="0"/>
              <a:t> </a:t>
            </a:r>
            <a:r>
              <a:rPr kumimoji="1" lang="en-US" altLang="zh-CN" sz="1600" dirty="0" smtClean="0"/>
              <a:t>1723</a:t>
            </a:r>
            <a:r>
              <a:rPr kumimoji="1" lang="zh-CN" altLang="en-US" sz="1600" dirty="0" smtClean="0"/>
              <a:t>端口</a:t>
            </a:r>
            <a:endParaRPr kumimoji="1" lang="en-US" altLang="zh-CN" sz="1600" dirty="0" smtClean="0"/>
          </a:p>
          <a:p>
            <a:pPr lvl="2"/>
            <a:r>
              <a:rPr kumimoji="1" lang="zh-CN" altLang="en-US" sz="1600" dirty="0" smtClean="0"/>
              <a:t>收发</a:t>
            </a:r>
            <a:r>
              <a:rPr kumimoji="1" lang="en-US" altLang="zh-CN" sz="1600" dirty="0" smtClean="0"/>
              <a:t>GRE</a:t>
            </a:r>
            <a:r>
              <a:rPr kumimoji="1" lang="zh-CN" altLang="en-US" sz="1600" dirty="0" smtClean="0"/>
              <a:t>报文</a:t>
            </a:r>
            <a:endParaRPr kumimoji="1" lang="en-US" altLang="zh-CN" sz="1600" dirty="0" smtClean="0"/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616" y="1600200"/>
            <a:ext cx="4572000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710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9600" y="0"/>
            <a:ext cx="53646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2368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400" y="0"/>
            <a:ext cx="85837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7170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pptpd-1.3.4</a:t>
            </a:r>
            <a:r>
              <a:rPr kumimoji="1" lang="zh-CN" altLang="en-US" dirty="0" smtClean="0"/>
              <a:t>代码修改涉及文件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err="1" smtClean="0"/>
              <a:t>ctrlpacket.c</a:t>
            </a:r>
            <a:endParaRPr kumimoji="1" lang="en-US" altLang="zh-CN" dirty="0" smtClean="0"/>
          </a:p>
          <a:p>
            <a:r>
              <a:rPr kumimoji="1" lang="en-US" altLang="zh-CN" dirty="0" err="1" smtClean="0"/>
              <a:t>pptpctrl.c</a:t>
            </a:r>
            <a:endParaRPr kumimoji="1" lang="en-US" altLang="zh-CN" dirty="0" smtClean="0"/>
          </a:p>
          <a:p>
            <a:r>
              <a:rPr kumimoji="1" lang="en-US" altLang="zh-CN" dirty="0" err="1" smtClean="0"/>
              <a:t>pptpgre.c</a:t>
            </a:r>
            <a:endParaRPr kumimoji="1" lang="en-US" altLang="zh-CN" dirty="0" smtClean="0"/>
          </a:p>
          <a:p>
            <a:r>
              <a:rPr kumimoji="1" lang="en-US" altLang="zh-CN" dirty="0" err="1" smtClean="0"/>
              <a:t>pptpmanager.c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724643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60949"/>
          </a:xfrm>
        </p:spPr>
        <p:txBody>
          <a:bodyPr>
            <a:normAutofit/>
          </a:bodyPr>
          <a:lstStyle/>
          <a:p>
            <a:r>
              <a:rPr kumimoji="1" lang="en-US" altLang="zh-CN" dirty="0" err="1" smtClean="0"/>
              <a:t>ctrlpacket.c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2823" y="860948"/>
            <a:ext cx="6875190" cy="5997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0053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 smtClean="0"/>
              <a:t>ctrlpacket.c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961" y="2046793"/>
            <a:ext cx="8503839" cy="4278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5175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 smtClean="0"/>
              <a:t>pptpctrl.c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73454"/>
            <a:ext cx="9144000" cy="3838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6389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"/>
            <a:ext cx="8229600" cy="828664"/>
          </a:xfrm>
        </p:spPr>
        <p:txBody>
          <a:bodyPr>
            <a:normAutofit/>
          </a:bodyPr>
          <a:lstStyle/>
          <a:p>
            <a:r>
              <a:rPr kumimoji="1" lang="en-US" altLang="zh-CN" dirty="0" err="1" smtClean="0"/>
              <a:t>pptpctrl.c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6735" y="786552"/>
            <a:ext cx="7023059" cy="6071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7360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 smtClean="0"/>
              <a:t>pptpgre.c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5609" y="1517423"/>
            <a:ext cx="7036774" cy="5108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0477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 smtClean="0"/>
              <a:t>网络工程</a:t>
            </a:r>
            <a:r>
              <a:rPr kumimoji="1" lang="en-US" altLang="zh-CN" dirty="0" smtClean="0"/>
              <a:t>Route Proxy </a:t>
            </a:r>
            <a:r>
              <a:rPr kumimoji="1" lang="zh-CN" altLang="en-US" dirty="0" smtClean="0"/>
              <a:t>参考环境</a:t>
            </a:r>
            <a:endParaRPr kumimoji="1" lang="zh-CN" altLang="en-US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398" y="1262771"/>
            <a:ext cx="8229600" cy="537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626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 smtClean="0"/>
              <a:t>实验</a:t>
            </a:r>
            <a:r>
              <a:rPr kumimoji="1" lang="en-US" altLang="zh-CN" dirty="0" err="1" smtClean="0"/>
              <a:t>greMasq</a:t>
            </a:r>
            <a:r>
              <a:rPr kumimoji="1" lang="zh-CN" altLang="en-US" dirty="0" smtClean="0"/>
              <a:t>：</a:t>
            </a:r>
            <a:r>
              <a:rPr kumimoji="1" lang="en-US" altLang="zh-CN" dirty="0" smtClean="0"/>
              <a:t>GRE</a:t>
            </a:r>
            <a:r>
              <a:rPr kumimoji="1" lang="zh-CN" altLang="en-US" dirty="0" smtClean="0"/>
              <a:t>报文伪装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sz="2800" dirty="0" smtClean="0"/>
              <a:t>提交邮箱：</a:t>
            </a:r>
            <a:r>
              <a:rPr kumimoji="1" lang="en-US" altLang="zh-CN" sz="2800" dirty="0" err="1" smtClean="0"/>
              <a:t>buptne@gmail.com</a:t>
            </a:r>
            <a:endParaRPr kumimoji="1" lang="en-US" altLang="zh-CN" sz="2800" dirty="0" smtClean="0"/>
          </a:p>
          <a:p>
            <a:r>
              <a:rPr kumimoji="1" lang="zh-CN" altLang="en-US" sz="2800" dirty="0" smtClean="0"/>
              <a:t>邮件标题：</a:t>
            </a:r>
            <a:r>
              <a:rPr kumimoji="1" lang="en-US" altLang="zh-CN" sz="2800" dirty="0" err="1" smtClean="0"/>
              <a:t>greMasq</a:t>
            </a:r>
            <a:r>
              <a:rPr kumimoji="1" lang="en-US" altLang="zh-CN" sz="2800" dirty="0" smtClean="0"/>
              <a:t>-</a:t>
            </a:r>
            <a:r>
              <a:rPr kumimoji="1" lang="zh-CN" altLang="en-US" sz="2800" dirty="0" smtClean="0"/>
              <a:t>班级</a:t>
            </a:r>
            <a:r>
              <a:rPr kumimoji="1" lang="en-US" altLang="zh-CN" sz="2800" dirty="0" smtClean="0"/>
              <a:t>-</a:t>
            </a:r>
            <a:r>
              <a:rPr kumimoji="1" lang="zh-CN" altLang="en-US" sz="2800" dirty="0" smtClean="0"/>
              <a:t>学号</a:t>
            </a:r>
            <a:r>
              <a:rPr kumimoji="1" lang="en-US" altLang="zh-CN" sz="2800" dirty="0" smtClean="0"/>
              <a:t>-</a:t>
            </a:r>
            <a:r>
              <a:rPr kumimoji="1" lang="zh-CN" altLang="en-US" sz="2800" dirty="0" smtClean="0"/>
              <a:t>姓名</a:t>
            </a:r>
            <a:endParaRPr kumimoji="1" lang="en-US" altLang="zh-CN" sz="2800" dirty="0" smtClean="0"/>
          </a:p>
          <a:p>
            <a:r>
              <a:rPr kumimoji="1" lang="zh-CN" altLang="en-US" sz="2800" dirty="0" smtClean="0"/>
              <a:t>邮件正文：报告粘贴到正文（</a:t>
            </a:r>
            <a:r>
              <a:rPr kumimoji="1" lang="zh-CN" altLang="en-US" sz="2800" dirty="0" smtClean="0">
                <a:solidFill>
                  <a:srgbClr val="FF0000"/>
                </a:solidFill>
              </a:rPr>
              <a:t>不要使用附件</a:t>
            </a:r>
            <a:r>
              <a:rPr kumimoji="1" lang="zh-CN" altLang="en-US" sz="2800" dirty="0" smtClean="0"/>
              <a:t>）</a:t>
            </a:r>
            <a:endParaRPr kumimoji="1" lang="en-US" altLang="zh-CN" sz="2800" dirty="0" smtClean="0"/>
          </a:p>
          <a:p>
            <a:r>
              <a:rPr kumimoji="1" lang="zh-CN" altLang="en-US" sz="2800" dirty="0" smtClean="0"/>
              <a:t>提交时间：</a:t>
            </a:r>
            <a:r>
              <a:rPr kumimoji="1" lang="en-US" altLang="zh-CN" sz="2800" dirty="0" smtClean="0"/>
              <a:t>2016</a:t>
            </a:r>
            <a:r>
              <a:rPr kumimoji="1" lang="zh-CN" altLang="en-US" sz="2800" dirty="0" smtClean="0"/>
              <a:t>年</a:t>
            </a:r>
            <a:r>
              <a:rPr kumimoji="1" lang="en-US" altLang="zh-CN" sz="2800" dirty="0" smtClean="0"/>
              <a:t>6</a:t>
            </a:r>
            <a:r>
              <a:rPr kumimoji="1" lang="zh-CN" altLang="en-US" sz="2800" dirty="0" smtClean="0"/>
              <a:t>月</a:t>
            </a:r>
            <a:r>
              <a:rPr kumimoji="1" lang="en-US" altLang="zh-CN" sz="2800" dirty="0"/>
              <a:t>2</a:t>
            </a:r>
            <a:r>
              <a:rPr kumimoji="1" lang="zh-CN" altLang="en-US" sz="2800" dirty="0" smtClean="0"/>
              <a:t>日</a:t>
            </a:r>
            <a:endParaRPr kumimoji="1" lang="en-US" altLang="zh-CN" sz="2800" dirty="0" smtClean="0"/>
          </a:p>
          <a:p>
            <a:endParaRPr kumimoji="1"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9969834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报文装配</a:t>
            </a:r>
            <a:endParaRPr kumimoji="1" lang="zh-CN" altLang="en-US" dirty="0"/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2336700"/>
              </p:ext>
            </p:extLst>
          </p:nvPr>
        </p:nvGraphicFramePr>
        <p:xfrm>
          <a:off x="166324" y="1417638"/>
          <a:ext cx="8815133" cy="49398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5330"/>
                <a:gridCol w="1663232"/>
                <a:gridCol w="2494849"/>
                <a:gridCol w="2101722"/>
              </a:tblGrid>
              <a:tr h="547730">
                <a:tc>
                  <a:txBody>
                    <a:bodyPr/>
                    <a:lstStyle/>
                    <a:p>
                      <a:r>
                        <a:rPr lang="en-US" altLang="zh-CN" sz="2400" dirty="0" smtClean="0"/>
                        <a:t>PPTP</a:t>
                      </a:r>
                      <a:r>
                        <a:rPr lang="en-US" altLang="zh-CN" sz="2400" baseline="0" dirty="0" smtClean="0"/>
                        <a:t> </a:t>
                      </a:r>
                      <a:r>
                        <a:rPr lang="en-US" altLang="zh-CN" sz="2400" dirty="0" smtClean="0"/>
                        <a:t>CTRL</a:t>
                      </a:r>
                      <a:r>
                        <a:rPr lang="en-US" altLang="zh-CN" sz="2400" baseline="0" dirty="0" smtClean="0"/>
                        <a:t> </a:t>
                      </a:r>
                      <a:r>
                        <a:rPr lang="en-US" altLang="zh-CN" sz="2400" dirty="0" smtClean="0"/>
                        <a:t>MSG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 smtClean="0"/>
                        <a:t>GRE MSG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 smtClean="0"/>
                        <a:t>PPTP</a:t>
                      </a:r>
                      <a:r>
                        <a:rPr lang="en-US" altLang="zh-CN" sz="2400" baseline="0" dirty="0" smtClean="0"/>
                        <a:t> </a:t>
                      </a:r>
                      <a:r>
                        <a:rPr lang="en-US" altLang="zh-CN" sz="2400" dirty="0" smtClean="0"/>
                        <a:t>DATA</a:t>
                      </a:r>
                      <a:r>
                        <a:rPr lang="en-US" altLang="zh-CN" sz="2400" baseline="0" dirty="0" smtClean="0"/>
                        <a:t> </a:t>
                      </a:r>
                      <a:r>
                        <a:rPr lang="en-US" altLang="zh-CN" sz="2400" dirty="0" smtClean="0"/>
                        <a:t>MSG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 smtClean="0"/>
                        <a:t>UDP MSG</a:t>
                      </a:r>
                      <a:endParaRPr lang="zh-CN" altLang="en-US" sz="2400" dirty="0"/>
                    </a:p>
                  </a:txBody>
                  <a:tcPr/>
                </a:tc>
              </a:tr>
              <a:tr h="654222">
                <a:tc>
                  <a:txBody>
                    <a:bodyPr/>
                    <a:lstStyle/>
                    <a:p>
                      <a:r>
                        <a:rPr lang="en-US" altLang="zh-CN" sz="2400" dirty="0" smtClean="0">
                          <a:solidFill>
                            <a:srgbClr val="000000"/>
                          </a:solidFill>
                        </a:rPr>
                        <a:t>IP</a:t>
                      </a:r>
                      <a:r>
                        <a:rPr lang="en-US" altLang="zh-CN" sz="2400" baseline="0" dirty="0" smtClean="0">
                          <a:solidFill>
                            <a:srgbClr val="000000"/>
                          </a:solidFill>
                        </a:rPr>
                        <a:t> Header</a:t>
                      </a:r>
                      <a:endParaRPr lang="zh-CN" altLang="en-US" sz="2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 smtClean="0">
                          <a:solidFill>
                            <a:srgbClr val="FF0000"/>
                          </a:solidFill>
                        </a:rPr>
                        <a:t>IP</a:t>
                      </a:r>
                      <a:r>
                        <a:rPr lang="en-US" altLang="zh-CN" sz="2400" baseline="0" dirty="0" smtClean="0">
                          <a:solidFill>
                            <a:srgbClr val="FF0000"/>
                          </a:solidFill>
                        </a:rPr>
                        <a:t> Header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 smtClean="0">
                          <a:solidFill>
                            <a:srgbClr val="000000"/>
                          </a:solidFill>
                        </a:rPr>
                        <a:t>IP Header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 smtClean="0">
                          <a:solidFill>
                            <a:srgbClr val="000000"/>
                          </a:solidFill>
                        </a:rPr>
                        <a:t>IP Header</a:t>
                      </a:r>
                    </a:p>
                  </a:txBody>
                  <a:tcPr/>
                </a:tc>
              </a:tr>
              <a:tr h="654222">
                <a:tc>
                  <a:txBody>
                    <a:bodyPr/>
                    <a:lstStyle/>
                    <a:p>
                      <a:r>
                        <a:rPr lang="en-US" altLang="zh-CN" sz="2400" dirty="0" smtClean="0">
                          <a:solidFill>
                            <a:schemeClr val="tx1"/>
                          </a:solidFill>
                        </a:rPr>
                        <a:t>TCP</a:t>
                      </a:r>
                      <a:r>
                        <a:rPr lang="en-US" altLang="zh-CN" sz="2400" baseline="0" dirty="0" smtClean="0">
                          <a:solidFill>
                            <a:schemeClr val="tx1"/>
                          </a:solidFill>
                        </a:rPr>
                        <a:t> Header</a:t>
                      </a:r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 smtClean="0">
                          <a:solidFill>
                            <a:srgbClr val="008000"/>
                          </a:solidFill>
                        </a:rPr>
                        <a:t>GRE Header</a:t>
                      </a:r>
                      <a:endParaRPr lang="zh-CN" altLang="en-US" sz="2400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 smtClean="0">
                          <a:solidFill>
                            <a:srgbClr val="000000"/>
                          </a:solidFill>
                        </a:rPr>
                        <a:t>TCP Header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 smtClean="0">
                          <a:solidFill>
                            <a:srgbClr val="000000"/>
                          </a:solidFill>
                        </a:rPr>
                        <a:t>UDP Header</a:t>
                      </a:r>
                    </a:p>
                  </a:txBody>
                  <a:tcPr/>
                </a:tc>
              </a:tr>
              <a:tr h="654222">
                <a:tc>
                  <a:txBody>
                    <a:bodyPr/>
                    <a:lstStyle/>
                    <a:p>
                      <a:r>
                        <a:rPr lang="en-US" altLang="zh-CN" sz="2400" dirty="0" smtClean="0">
                          <a:solidFill>
                            <a:srgbClr val="FF0000"/>
                          </a:solidFill>
                        </a:rPr>
                        <a:t>PPTP</a:t>
                      </a:r>
                      <a:r>
                        <a:rPr lang="zh-CN" altLang="en-US" sz="2400" dirty="0" smtClean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zh-CN" sz="2400" dirty="0" smtClean="0">
                          <a:solidFill>
                            <a:srgbClr val="FF0000"/>
                          </a:solidFill>
                        </a:rPr>
                        <a:t>Length</a:t>
                      </a:r>
                      <a:endParaRPr lang="zh-CN" alt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 smtClean="0">
                          <a:solidFill>
                            <a:srgbClr val="008000"/>
                          </a:solidFill>
                        </a:rPr>
                        <a:t>PPP Packet</a:t>
                      </a:r>
                      <a:endParaRPr lang="zh-CN" altLang="en-US" sz="2400" dirty="0" smtClean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 smtClean="0">
                          <a:solidFill>
                            <a:srgbClr val="FF0000"/>
                          </a:solidFill>
                        </a:rPr>
                        <a:t>PPTP</a:t>
                      </a:r>
                      <a:r>
                        <a:rPr lang="en-US" altLang="zh-CN" sz="2400" baseline="0" dirty="0" smtClean="0">
                          <a:solidFill>
                            <a:srgbClr val="FF0000"/>
                          </a:solidFill>
                        </a:rPr>
                        <a:t> Length</a:t>
                      </a:r>
                      <a:endParaRPr lang="en-US" altLang="zh-CN" sz="2400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2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GRE</a:t>
                      </a:r>
                      <a:r>
                        <a:rPr kumimoji="0" lang="zh-CN" altLang="en-US" sz="2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altLang="zh-CN" sz="2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kumimoji="0" lang="zh-CN" altLang="en-US" sz="2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altLang="zh-CN" sz="2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IP</a:t>
                      </a:r>
                      <a:endParaRPr lang="zh-CN" altLang="en-US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</a:tr>
              <a:tr h="654222">
                <a:tc>
                  <a:txBody>
                    <a:bodyPr/>
                    <a:lstStyle/>
                    <a:p>
                      <a:r>
                        <a:rPr lang="en-US" altLang="zh-CN" sz="2400" dirty="0" smtClean="0">
                          <a:solidFill>
                            <a:srgbClr val="FF0000"/>
                          </a:solidFill>
                        </a:rPr>
                        <a:t>PPTP </a:t>
                      </a:r>
                      <a:r>
                        <a:rPr lang="en-US" altLang="zh-CN" sz="2400" dirty="0" err="1" smtClean="0">
                          <a:solidFill>
                            <a:srgbClr val="FF0000"/>
                          </a:solidFill>
                        </a:rPr>
                        <a:t>Msg</a:t>
                      </a:r>
                      <a:r>
                        <a:rPr lang="en-US" altLang="zh-CN" sz="2400" baseline="0" dirty="0" smtClean="0">
                          <a:solidFill>
                            <a:srgbClr val="FF0000"/>
                          </a:solidFill>
                        </a:rPr>
                        <a:t> Type=1</a:t>
                      </a:r>
                      <a:endParaRPr lang="zh-CN" alt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 smtClean="0">
                          <a:solidFill>
                            <a:srgbClr val="FF0000"/>
                          </a:solidFill>
                        </a:rPr>
                        <a:t>PPTP </a:t>
                      </a:r>
                      <a:r>
                        <a:rPr lang="en-US" altLang="zh-CN" sz="2400" dirty="0" err="1" smtClean="0">
                          <a:solidFill>
                            <a:srgbClr val="FF0000"/>
                          </a:solidFill>
                        </a:rPr>
                        <a:t>Msg</a:t>
                      </a:r>
                      <a:r>
                        <a:rPr lang="en-US" altLang="zh-CN" sz="2400" dirty="0" smtClean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zh-CN" sz="2400" baseline="0" dirty="0" smtClean="0">
                          <a:solidFill>
                            <a:srgbClr val="FF0000"/>
                          </a:solidFill>
                        </a:rPr>
                        <a:t>Type=2</a:t>
                      </a:r>
                      <a:endParaRPr lang="en-US" altLang="zh-CN" sz="2400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 smtClean="0">
                          <a:solidFill>
                            <a:srgbClr val="008000"/>
                          </a:solidFill>
                        </a:rPr>
                        <a:t>GRE Header</a:t>
                      </a:r>
                    </a:p>
                  </a:txBody>
                  <a:tcPr/>
                </a:tc>
              </a:tr>
              <a:tr h="663764">
                <a:tc>
                  <a:txBody>
                    <a:bodyPr/>
                    <a:lstStyle/>
                    <a:p>
                      <a:r>
                        <a:rPr lang="en-US" altLang="zh-CN" sz="24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Magic Cookie</a:t>
                      </a:r>
                      <a:endParaRPr lang="zh-CN" altLang="en-US" sz="24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 smtClean="0">
                          <a:solidFill>
                            <a:srgbClr val="008000"/>
                          </a:solidFill>
                        </a:rPr>
                        <a:t>GRE Header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 smtClean="0">
                          <a:solidFill>
                            <a:srgbClr val="008000"/>
                          </a:solidFill>
                        </a:rPr>
                        <a:t>PPP</a:t>
                      </a:r>
                      <a:r>
                        <a:rPr lang="en-US" altLang="zh-CN" sz="2400" baseline="0" dirty="0" smtClean="0">
                          <a:solidFill>
                            <a:srgbClr val="008000"/>
                          </a:solidFill>
                        </a:rPr>
                        <a:t> Packet</a:t>
                      </a:r>
                      <a:endParaRPr lang="en-US" altLang="zh-CN" sz="2400" dirty="0" smtClean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</a:tr>
              <a:tr h="654222">
                <a:tc>
                  <a:txBody>
                    <a:bodyPr/>
                    <a:lstStyle/>
                    <a:p>
                      <a:r>
                        <a:rPr lang="en-US" altLang="zh-CN" sz="24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Ctrl </a:t>
                      </a:r>
                      <a:r>
                        <a:rPr lang="en-US" altLang="zh-CN" sz="2400" dirty="0" err="1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Msg</a:t>
                      </a:r>
                      <a:r>
                        <a:rPr lang="en-US" altLang="zh-CN" sz="24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 Type</a:t>
                      </a:r>
                      <a:endParaRPr lang="zh-CN" altLang="en-US" sz="24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 smtClean="0">
                          <a:solidFill>
                            <a:srgbClr val="008000"/>
                          </a:solidFill>
                        </a:rPr>
                        <a:t>PPP</a:t>
                      </a:r>
                      <a:r>
                        <a:rPr lang="en-US" altLang="zh-CN" sz="2400" baseline="0" dirty="0" smtClean="0">
                          <a:solidFill>
                            <a:srgbClr val="008000"/>
                          </a:solidFill>
                        </a:rPr>
                        <a:t> Packet</a:t>
                      </a:r>
                      <a:endParaRPr lang="en-US" altLang="zh-CN" sz="2400" dirty="0" smtClean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altLang="zh-CN" sz="2400" dirty="0" smtClean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</a:tr>
              <a:tr h="402481">
                <a:tc>
                  <a:txBody>
                    <a:bodyPr/>
                    <a:lstStyle/>
                    <a:p>
                      <a:r>
                        <a:rPr lang="en-US" altLang="zh-CN" sz="24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...</a:t>
                      </a:r>
                      <a:endParaRPr lang="zh-CN" altLang="en-US" sz="24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24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905268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43" y="630494"/>
            <a:ext cx="4584894" cy="598681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3377" y="4187746"/>
            <a:ext cx="4420623" cy="169827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9104" y="1174750"/>
            <a:ext cx="3581400" cy="224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0669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协议封装示意图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600" y="2176502"/>
            <a:ext cx="8432800" cy="382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6992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3700"/>
            <a:ext cx="9144000" cy="6057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7630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8200"/>
            <a:ext cx="9144000" cy="5158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0238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100" y="0"/>
            <a:ext cx="67758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7792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6788</TotalTime>
  <Words>220</Words>
  <Application>Microsoft Macintosh PowerPoint</Application>
  <PresentationFormat>全屏显示(4:3)</PresentationFormat>
  <Paragraphs>74</Paragraphs>
  <Slides>17</Slides>
  <Notes>4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18" baseType="lpstr">
      <vt:lpstr>Office 主题</vt:lpstr>
      <vt:lpstr>网络工程 Route Proxy 项目要求</vt:lpstr>
      <vt:lpstr>网络工程Route Proxy 参考环境</vt:lpstr>
      <vt:lpstr>实验greMasq：GRE报文伪装</vt:lpstr>
      <vt:lpstr>报文装配</vt:lpstr>
      <vt:lpstr>PowerPoint 演示文稿</vt:lpstr>
      <vt:lpstr>协议封装示意图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pptpd-1.3.4代码修改涉及文件</vt:lpstr>
      <vt:lpstr>ctrlpacket.c</vt:lpstr>
      <vt:lpstr>ctrlpacket.c</vt:lpstr>
      <vt:lpstr>pptpctrl.c</vt:lpstr>
      <vt:lpstr>pptpctrl.c</vt:lpstr>
      <vt:lpstr>pptpgre.c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网络工程2016</dc:title>
  <dc:creator>pirenjie</dc:creator>
  <cp:lastModifiedBy>pirenjie</cp:lastModifiedBy>
  <cp:revision>118</cp:revision>
  <dcterms:created xsi:type="dcterms:W3CDTF">2016-03-16T01:11:33Z</dcterms:created>
  <dcterms:modified xsi:type="dcterms:W3CDTF">2016-05-24T00:26:41Z</dcterms:modified>
</cp:coreProperties>
</file>